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25" r:id="rId3"/>
    <p:sldId id="257" r:id="rId4"/>
    <p:sldId id="262" r:id="rId5"/>
    <p:sldId id="331" r:id="rId6"/>
    <p:sldId id="330" r:id="rId7"/>
    <p:sldId id="332" r:id="rId8"/>
    <p:sldId id="333" r:id="rId9"/>
    <p:sldId id="336" r:id="rId10"/>
    <p:sldId id="269" r:id="rId11"/>
    <p:sldId id="315" r:id="rId12"/>
    <p:sldId id="334" r:id="rId13"/>
    <p:sldId id="272" r:id="rId14"/>
    <p:sldId id="335" r:id="rId15"/>
    <p:sldId id="313" r:id="rId16"/>
    <p:sldId id="344" r:id="rId17"/>
    <p:sldId id="337" r:id="rId18"/>
    <p:sldId id="339" r:id="rId19"/>
    <p:sldId id="338" r:id="rId20"/>
    <p:sldId id="341" r:id="rId21"/>
    <p:sldId id="342" r:id="rId22"/>
    <p:sldId id="340" r:id="rId23"/>
    <p:sldId id="343" r:id="rId24"/>
    <p:sldId id="345" r:id="rId25"/>
    <p:sldId id="321" r:id="rId26"/>
    <p:sldId id="32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01" autoAdjust="0"/>
    <p:restoredTop sz="94659"/>
  </p:normalViewPr>
  <p:slideViewPr>
    <p:cSldViewPr snapToGrid="0">
      <p:cViewPr varScale="1">
        <p:scale>
          <a:sx n="105" d="100"/>
          <a:sy n="105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8862-ABC6-F442-A9AB-52589C922454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E3911-800D-9B48-957C-DF27616D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1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2000 – 15 Major EO satellite platforms, 2010 – 43 platforms, 2020 – 80+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2000 – 15 Major EO satellite platforms, 2010 – 43 platforms, 2020 – 80+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4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2000 – 15 Major EO satellite platforms, 2010 – 43 platforms, 2020 – 80+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3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9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AE5EE-BD02-4582-8D5D-17FD1802B58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deref/http%3A%2F%2Fdx.doi.org%2F10.1371%2Fjournal.pone.0045170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8.arcgis.com/jOS5YDdMN6EQxI1b/arcgis/rest/services/RMBLResearchSites_Public/FeatureServer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mbl.maps.arcgis.com/apps/View/index.html?appid=f79d76dbeec144518cc46dddd3bf95ac" TargetMode="Externa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61/(ASCE)ST.1943-541X.0001030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graffiti, colorful&#10;&#10;Description automatically generated">
            <a:extLst>
              <a:ext uri="{FF2B5EF4-FFF2-40B4-BE49-F238E27FC236}">
                <a16:creationId xmlns:a16="http://schemas.microsoft.com/office/drawing/2014/main" id="{BE75655D-2788-4108-8128-0D1414FB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317"/>
            <a:ext cx="9144000" cy="56621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D897DD-829B-40F7-9C60-83080AB69481}"/>
              </a:ext>
            </a:extLst>
          </p:cNvPr>
          <p:cNvGrpSpPr/>
          <p:nvPr/>
        </p:nvGrpSpPr>
        <p:grpSpPr>
          <a:xfrm>
            <a:off x="5653114" y="4812712"/>
            <a:ext cx="3177601" cy="883945"/>
            <a:chOff x="2509081" y="4012288"/>
            <a:chExt cx="3177601" cy="8839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DB51D-0EF4-4606-9197-58B3A84DEB4A}"/>
                </a:ext>
              </a:extLst>
            </p:cNvPr>
            <p:cNvSpPr/>
            <p:nvPr/>
          </p:nvSpPr>
          <p:spPr>
            <a:xfrm>
              <a:off x="2584237" y="4012288"/>
              <a:ext cx="3025672" cy="883945"/>
            </a:xfrm>
            <a:prstGeom prst="rect">
              <a:avLst/>
            </a:prstGeom>
            <a:solidFill>
              <a:schemeClr val="bg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F93FB7D-B1B9-43CC-917B-7453F6C17F21}"/>
                </a:ext>
              </a:extLst>
            </p:cNvPr>
            <p:cNvSpPr txBox="1">
              <a:spLocks/>
            </p:cNvSpPr>
            <p:nvPr/>
          </p:nvSpPr>
          <p:spPr>
            <a:xfrm>
              <a:off x="2671608" y="4049617"/>
              <a:ext cx="2852545" cy="354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Ian Breckheimer, PhD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258DA1-0DA5-42B7-AC2F-39E584347F8F}"/>
                </a:ext>
              </a:extLst>
            </p:cNvPr>
            <p:cNvSpPr/>
            <p:nvPr/>
          </p:nvSpPr>
          <p:spPr>
            <a:xfrm>
              <a:off x="2509081" y="4311458"/>
              <a:ext cx="31776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RMBL Staff Research Scientist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</a:rPr>
                <a:t>@ibreckhe | ikb@rmbl.org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5E54D6-7BEC-476A-9807-BFD0EC21B4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45382"/>
            <a:ext cx="9144000" cy="8208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7CF6DD-7FD7-4D03-AEE6-A4D260B3E4CD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8868003D-383A-4FCF-B272-92CFC0538BE7}"/>
              </a:ext>
            </a:extLst>
          </p:cNvPr>
          <p:cNvSpPr txBox="1">
            <a:spLocks/>
          </p:cNvSpPr>
          <p:nvPr/>
        </p:nvSpPr>
        <p:spPr>
          <a:xfrm>
            <a:off x="744688" y="2993542"/>
            <a:ext cx="4002677" cy="820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Webinar 2: Study Design Using Geospatial Tools</a:t>
            </a:r>
          </a:p>
        </p:txBody>
      </p:sp>
    </p:spTree>
    <p:extLst>
      <p:ext uri="{BB962C8B-B14F-4D97-AF65-F5344CB8AC3E}">
        <p14:creationId xmlns:p14="http://schemas.microsoft.com/office/powerpoint/2010/main" val="30347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4123-694B-3E40-8B54-91B547D8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Key Concepts for 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AD71-D0B0-4646-B81D-6423CEE9D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1" dirty="0"/>
              <a:t>Study Area and Sampling Frame </a:t>
            </a:r>
            <a:r>
              <a:rPr lang="en-US" i="1" dirty="0"/>
              <a:t>– What is the population from which my samples are drawn?</a:t>
            </a:r>
          </a:p>
          <a:p>
            <a:endParaRPr lang="en-US" b="1" i="1" dirty="0"/>
          </a:p>
          <a:p>
            <a:r>
              <a:rPr lang="en-US" b="1" i="1" dirty="0"/>
              <a:t>Sample Size and Power </a:t>
            </a:r>
            <a:r>
              <a:rPr lang="en-US" i="1" dirty="0"/>
              <a:t>– How can I make sure my results are as precise as possible?</a:t>
            </a:r>
          </a:p>
          <a:p>
            <a:endParaRPr lang="en-US" i="1" dirty="0"/>
          </a:p>
          <a:p>
            <a:r>
              <a:rPr lang="en-US" b="1" i="1" dirty="0"/>
              <a:t>Representativeness and Coverage </a:t>
            </a:r>
            <a:r>
              <a:rPr lang="en-US" i="1" dirty="0"/>
              <a:t>– What are the most important features of a sample for inference?</a:t>
            </a:r>
            <a:endParaRPr lang="en-US" b="1" i="1" dirty="0"/>
          </a:p>
          <a:p>
            <a:endParaRPr lang="en-US" b="1" i="1" dirty="0"/>
          </a:p>
          <a:p>
            <a:r>
              <a:rPr lang="en-US" b="1" i="1" dirty="0"/>
              <a:t>Spatial Autocorrelation </a:t>
            </a:r>
            <a:r>
              <a:rPr lang="en-US" i="1" dirty="0"/>
              <a:t>– How important is it that my sites are independent?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0652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2DCB-3B75-164C-ACBA-4BD9B4A8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0743"/>
            <a:ext cx="7886700" cy="1000378"/>
          </a:xfrm>
        </p:spPr>
        <p:txBody>
          <a:bodyPr/>
          <a:lstStyle/>
          <a:p>
            <a:r>
              <a:rPr lang="en-US" dirty="0"/>
              <a:t>Study Area &amp; Sampling Frame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57B0DB-9245-9042-A688-83480BF04792}"/>
              </a:ext>
            </a:extLst>
          </p:cNvPr>
          <p:cNvSpPr txBox="1"/>
          <p:nvPr/>
        </p:nvSpPr>
        <p:spPr>
          <a:xfrm>
            <a:off x="1822577" y="1587330"/>
            <a:ext cx="12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Study Area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23FA7A-A1D4-7A43-9BA3-8D4A271B3376}"/>
              </a:ext>
            </a:extLst>
          </p:cNvPr>
          <p:cNvSpPr txBox="1"/>
          <p:nvPr/>
        </p:nvSpPr>
        <p:spPr>
          <a:xfrm>
            <a:off x="5828148" y="1587330"/>
            <a:ext cx="171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Sampling Frame</a:t>
            </a:r>
          </a:p>
        </p:txBody>
      </p:sp>
      <p:pic>
        <p:nvPicPr>
          <p:cNvPr id="38" name="Picture 37" descr="A picture containing cake, green, broccoli, table&#10;&#10;Description automatically generated">
            <a:extLst>
              <a:ext uri="{FF2B5EF4-FFF2-40B4-BE49-F238E27FC236}">
                <a16:creationId xmlns:a16="http://schemas.microsoft.com/office/drawing/2014/main" id="{475C2978-ACB6-4942-862B-9EB10C0CD9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03" y="2085279"/>
            <a:ext cx="7758394" cy="355396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84BF087-A79B-E348-9D6A-B9274048EA33}"/>
              </a:ext>
            </a:extLst>
          </p:cNvPr>
          <p:cNvSpPr txBox="1"/>
          <p:nvPr/>
        </p:nvSpPr>
        <p:spPr>
          <a:xfrm>
            <a:off x="1359281" y="5918555"/>
            <a:ext cx="253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a study was done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6034D3-EE0C-C941-9AA5-A65EEE813338}"/>
              </a:ext>
            </a:extLst>
          </p:cNvPr>
          <p:cNvSpPr txBox="1"/>
          <p:nvPr/>
        </p:nvSpPr>
        <p:spPr>
          <a:xfrm>
            <a:off x="4572000" y="5780056"/>
            <a:ext cx="424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Collection of all sites </a:t>
            </a:r>
          </a:p>
          <a:p>
            <a:pPr algn="ctr"/>
            <a:r>
              <a:rPr lang="en-US" dirty="0"/>
              <a:t>that could be sampled</a:t>
            </a:r>
          </a:p>
        </p:txBody>
      </p:sp>
    </p:spTree>
    <p:extLst>
      <p:ext uri="{BB962C8B-B14F-4D97-AF65-F5344CB8AC3E}">
        <p14:creationId xmlns:p14="http://schemas.microsoft.com/office/powerpoint/2010/main" val="85581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D74C-30E5-B542-81D0-893F4B2C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6358"/>
            <a:ext cx="7886700" cy="976657"/>
          </a:xfrm>
        </p:spPr>
        <p:txBody>
          <a:bodyPr/>
          <a:lstStyle/>
          <a:p>
            <a:r>
              <a:rPr lang="en-US" dirty="0"/>
              <a:t>Sample Size and Statistical Power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69B6E8-449D-C847-90CF-A913AD16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48" y="1559228"/>
            <a:ext cx="3090164" cy="4750766"/>
          </a:xfrm>
          <a:prstGeom prst="rect">
            <a:avLst/>
          </a:prstGeom>
        </p:spPr>
      </p:pic>
      <p:pic>
        <p:nvPicPr>
          <p:cNvPr id="15" name="Picture 14" descr="A green light&#10;&#10;Description automatically generated">
            <a:extLst>
              <a:ext uri="{FF2B5EF4-FFF2-40B4-BE49-F238E27FC236}">
                <a16:creationId xmlns:a16="http://schemas.microsoft.com/office/drawing/2014/main" id="{EA7D7F36-CE12-914F-A514-05E5B323F1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3352" y="4152513"/>
            <a:ext cx="2453640" cy="2145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A203CA-C68A-3F4A-8A58-5877963616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3352" y="1510783"/>
            <a:ext cx="2453640" cy="21455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3D2FB2-6267-D744-8F29-05A847C27D46}"/>
              </a:ext>
            </a:extLst>
          </p:cNvPr>
          <p:cNvSpPr txBox="1"/>
          <p:nvPr/>
        </p:nvSpPr>
        <p:spPr>
          <a:xfrm>
            <a:off x="5047490" y="23229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B69BB-9B3E-E54C-879A-774BD81FD86B}"/>
              </a:ext>
            </a:extLst>
          </p:cNvPr>
          <p:cNvSpPr txBox="1"/>
          <p:nvPr/>
        </p:nvSpPr>
        <p:spPr>
          <a:xfrm>
            <a:off x="6568146" y="629601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65D83-3C25-A645-8EEB-13D80D88CA92}"/>
              </a:ext>
            </a:extLst>
          </p:cNvPr>
          <p:cNvSpPr txBox="1"/>
          <p:nvPr/>
        </p:nvSpPr>
        <p:spPr>
          <a:xfrm>
            <a:off x="5047490" y="495350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5AFA1A-1B4A-8644-8CA5-2D48D15C8D12}"/>
              </a:ext>
            </a:extLst>
          </p:cNvPr>
          <p:cNvSpPr/>
          <p:nvPr/>
        </p:nvSpPr>
        <p:spPr>
          <a:xfrm>
            <a:off x="825637" y="6445402"/>
            <a:ext cx="34515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555555"/>
                </a:solidFill>
                <a:latin typeface="Roboto"/>
              </a:rPr>
              <a:t>Hale et al. 2012 DOI: </a:t>
            </a:r>
            <a:r>
              <a:rPr lang="en-US" sz="1100" u="sng" dirty="0">
                <a:latin typeface="Roboto"/>
                <a:hlinkClick r:id="rId5"/>
              </a:rPr>
              <a:t>10.1371/journal.pone.0045170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4106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D74C-30E5-B542-81D0-893F4B2C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316359"/>
            <a:ext cx="8948928" cy="759222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Representativeness and Feature Coverage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78B156-EC31-E64F-A57F-48D24CBBD54A}"/>
              </a:ext>
            </a:extLst>
          </p:cNvPr>
          <p:cNvSpPr txBox="1"/>
          <p:nvPr/>
        </p:nvSpPr>
        <p:spPr>
          <a:xfrm>
            <a:off x="1475232" y="1292352"/>
            <a:ext cx="20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Representativeness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7B3EB9-CA6C-8644-B188-F967B3BA5A45}"/>
              </a:ext>
            </a:extLst>
          </p:cNvPr>
          <p:cNvSpPr txBox="1"/>
          <p:nvPr/>
        </p:nvSpPr>
        <p:spPr>
          <a:xfrm>
            <a:off x="938784" y="1827901"/>
            <a:ext cx="3328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degree to which the sample reflects the characteristics of the sampling frame or population.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B8FEE-6D30-B84D-8DD4-3B409DF0EE8C}"/>
              </a:ext>
            </a:extLst>
          </p:cNvPr>
          <p:cNvSpPr txBox="1"/>
          <p:nvPr/>
        </p:nvSpPr>
        <p:spPr>
          <a:xfrm>
            <a:off x="5382768" y="1341120"/>
            <a:ext cx="184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 Coverage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54C204-EC73-8D4D-BA7B-74CA5618686C}"/>
              </a:ext>
            </a:extLst>
          </p:cNvPr>
          <p:cNvSpPr txBox="1"/>
          <p:nvPr/>
        </p:nvSpPr>
        <p:spPr>
          <a:xfrm>
            <a:off x="4846320" y="1876669"/>
            <a:ext cx="3328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degree to which the sample reflects the full range of variability in the sampling frame.</a:t>
            </a:r>
          </a:p>
        </p:txBody>
      </p:sp>
      <p:pic>
        <p:nvPicPr>
          <p:cNvPr id="25" name="Picture 24" descr="A green light&#10;&#10;Description automatically generated">
            <a:extLst>
              <a:ext uri="{FF2B5EF4-FFF2-40B4-BE49-F238E27FC236}">
                <a16:creationId xmlns:a16="http://schemas.microsoft.com/office/drawing/2014/main" id="{4E2AB20E-8029-5342-B966-7E79550A54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5270" y="3175366"/>
            <a:ext cx="2453640" cy="21455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794B76-655D-F543-8535-BCA994D144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482" y="3197686"/>
            <a:ext cx="2453640" cy="21455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5E5510-9C49-CC41-BA27-93330C5E787C}"/>
              </a:ext>
            </a:extLst>
          </p:cNvPr>
          <p:cNvSpPr txBox="1"/>
          <p:nvPr/>
        </p:nvSpPr>
        <p:spPr>
          <a:xfrm>
            <a:off x="728620" y="400985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C19EB6-F3AD-D742-AE30-8C595E86452D}"/>
              </a:ext>
            </a:extLst>
          </p:cNvPr>
          <p:cNvSpPr txBox="1"/>
          <p:nvPr/>
        </p:nvSpPr>
        <p:spPr>
          <a:xfrm>
            <a:off x="6690064" y="531886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B98ED3-D96A-AD45-8DCF-59F1A8D85888}"/>
              </a:ext>
            </a:extLst>
          </p:cNvPr>
          <p:cNvSpPr txBox="1"/>
          <p:nvPr/>
        </p:nvSpPr>
        <p:spPr>
          <a:xfrm>
            <a:off x="5169408" y="397635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E4BC3-049F-644F-8615-E0B226FA5A40}"/>
              </a:ext>
            </a:extLst>
          </p:cNvPr>
          <p:cNvSpPr txBox="1"/>
          <p:nvPr/>
        </p:nvSpPr>
        <p:spPr>
          <a:xfrm>
            <a:off x="2249276" y="534325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8BEA9F-62EA-E041-9D8E-77EB6E15F4CB}"/>
              </a:ext>
            </a:extLst>
          </p:cNvPr>
          <p:cNvSpPr txBox="1"/>
          <p:nvPr/>
        </p:nvSpPr>
        <p:spPr>
          <a:xfrm>
            <a:off x="597157" y="5820821"/>
            <a:ext cx="387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representativeness, low coverage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E963A9-8073-244D-A5CD-4BE0D19C5CC2}"/>
              </a:ext>
            </a:extLst>
          </p:cNvPr>
          <p:cNvSpPr txBox="1"/>
          <p:nvPr/>
        </p:nvSpPr>
        <p:spPr>
          <a:xfrm>
            <a:off x="5037945" y="5863521"/>
            <a:ext cx="397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coverage, poor 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3197356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D74C-30E5-B542-81D0-893F4B2C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6359"/>
            <a:ext cx="7886700" cy="759222"/>
          </a:xfrm>
        </p:spPr>
        <p:txBody>
          <a:bodyPr>
            <a:normAutofit/>
          </a:bodyPr>
          <a:lstStyle/>
          <a:p>
            <a:r>
              <a:rPr lang="en-US"/>
              <a:t>Measuring Representativeness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D5BDE-E39B-8645-BE6E-E33F49F8A313}"/>
              </a:ext>
            </a:extLst>
          </p:cNvPr>
          <p:cNvSpPr txBox="1"/>
          <p:nvPr/>
        </p:nvSpPr>
        <p:spPr>
          <a:xfrm>
            <a:off x="3840480" y="1369132"/>
            <a:ext cx="164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Kolmogorov’s 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294E80-9028-2E47-BB44-B2D7C20C2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536" y="2032015"/>
            <a:ext cx="5831840" cy="437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737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0B2B-714B-AB44-A907-4F3556FD1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4760"/>
            <a:ext cx="7886700" cy="837509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Autocorrelation (smoothness)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1DB4C-1E83-3E42-8F43-F76DAD4DAF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6863" y="1763013"/>
            <a:ext cx="2216426" cy="2099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F2A82-3A19-9A46-A085-4D5DC5DB1A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707327"/>
            <a:ext cx="4117009" cy="4705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52CBE-87E2-914F-9CB2-35CAFD7D12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6863" y="4307918"/>
            <a:ext cx="2216426" cy="2213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F9F20-1E79-0B4C-BB14-B98421B78B70}"/>
              </a:ext>
            </a:extLst>
          </p:cNvPr>
          <p:cNvSpPr txBox="1"/>
          <p:nvPr/>
        </p:nvSpPr>
        <p:spPr>
          <a:xfrm>
            <a:off x="1737233" y="1337995"/>
            <a:ext cx="22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Growing Degree-Days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C4008-B21A-1946-8CE7-FE03B00904D9}"/>
              </a:ext>
            </a:extLst>
          </p:cNvPr>
          <p:cNvSpPr txBox="1"/>
          <p:nvPr/>
        </p:nvSpPr>
        <p:spPr>
          <a:xfrm>
            <a:off x="2037288" y="4123252"/>
            <a:ext cx="161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Snow Date</a:t>
            </a:r>
          </a:p>
        </p:txBody>
      </p:sp>
    </p:spTree>
    <p:extLst>
      <p:ext uri="{BB962C8B-B14F-4D97-AF65-F5344CB8AC3E}">
        <p14:creationId xmlns:p14="http://schemas.microsoft.com/office/powerpoint/2010/main" val="336645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0B2B-714B-AB44-A907-4F3556FD1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46" y="375992"/>
            <a:ext cx="9088374" cy="952936"/>
          </a:xfrm>
        </p:spPr>
        <p:txBody>
          <a:bodyPr>
            <a:normAutofit fontScale="90000"/>
          </a:bodyPr>
          <a:lstStyle/>
          <a:p>
            <a:r>
              <a:rPr lang="en-US" dirty="0"/>
              <a:t>When is spatial autocorrelation a problem?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A5DCA-3A1B-7744-A551-6D718D8E2338}"/>
              </a:ext>
            </a:extLst>
          </p:cNvPr>
          <p:cNvSpPr txBox="1"/>
          <p:nvPr/>
        </p:nvSpPr>
        <p:spPr>
          <a:xfrm>
            <a:off x="1950544" y="1572613"/>
            <a:ext cx="5761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Generally, this is only a problem for inference when there is</a:t>
            </a:r>
          </a:p>
          <a:p>
            <a:r>
              <a:rPr lang="en-US" dirty="0"/>
              <a:t>autocorrelation in the </a:t>
            </a:r>
            <a:r>
              <a:rPr lang="en-US" b="1" dirty="0"/>
              <a:t>residuals</a:t>
            </a:r>
            <a:r>
              <a:rPr lang="en-US" dirty="0"/>
              <a:t> from a statistical model.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A10669-0532-3C4F-86A7-7293BB544D7A}"/>
                  </a:ext>
                </a:extLst>
              </p:cNvPr>
              <p:cNvSpPr txBox="1"/>
              <p:nvPr/>
            </p:nvSpPr>
            <p:spPr>
              <a:xfrm>
                <a:off x="1254419" y="4252318"/>
                <a:ext cx="11240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Residuals: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A10669-0532-3C4F-86A7-7293BB544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419" y="4252318"/>
                <a:ext cx="1124026" cy="646331"/>
              </a:xfrm>
              <a:prstGeom prst="rect">
                <a:avLst/>
              </a:prstGeom>
              <a:blipFill>
                <a:blip r:embed="rId2"/>
                <a:stretch>
                  <a:fillRect l="-4444" t="-5882" r="-333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40" name="Picture 4" descr="Correlation — Introduction to Statistics 6.4 documentation">
            <a:extLst>
              <a:ext uri="{FF2B5EF4-FFF2-40B4-BE49-F238E27FC236}">
                <a16:creationId xmlns:a16="http://schemas.microsoft.com/office/drawing/2014/main" id="{BAE2F530-BCCB-BE4B-B349-E5A0091E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8544" y="2668960"/>
            <a:ext cx="5719572" cy="38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62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2066795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use geospatial tools to design field studies?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442577" y="349981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design good field surveys?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3DACC-53FB-4754-8B8A-92B7D9FFBF4D}"/>
              </a:ext>
            </a:extLst>
          </p:cNvPr>
          <p:cNvSpPr txBox="1"/>
          <p:nvPr/>
        </p:nvSpPr>
        <p:spPr>
          <a:xfrm>
            <a:off x="2244250" y="5640711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QGIS and R to select research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442577" y="4445181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some useful basic design paradigms?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4C3DB9-6915-AD48-8978-AC9837DE16C0}"/>
              </a:ext>
            </a:extLst>
          </p:cNvPr>
          <p:cNvSpPr/>
          <p:nvPr/>
        </p:nvSpPr>
        <p:spPr>
          <a:xfrm>
            <a:off x="2588420" y="4363436"/>
            <a:ext cx="5119558" cy="560768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D74C-30E5-B542-81D0-893F4B2C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65" y="438279"/>
            <a:ext cx="8637270" cy="759222"/>
          </a:xfrm>
        </p:spPr>
        <p:txBody>
          <a:bodyPr>
            <a:normAutofit fontScale="90000"/>
          </a:bodyPr>
          <a:lstStyle/>
          <a:p>
            <a:r>
              <a:rPr lang="en-US" dirty="0"/>
              <a:t>Manual vs semi-automated site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A8029-4D62-6444-807D-E0C1EB01E808}"/>
              </a:ext>
            </a:extLst>
          </p:cNvPr>
          <p:cNvSpPr txBox="1"/>
          <p:nvPr/>
        </p:nvSpPr>
        <p:spPr>
          <a:xfrm>
            <a:off x="2901696" y="1658112"/>
            <a:ext cx="3613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Example of Manual Site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B0515-33FD-AE46-8006-D09ADD72B2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03" y="2304525"/>
            <a:ext cx="7959393" cy="35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1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0046-1DE0-5042-8B66-AC4C0CF0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manual site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B3CC3-E481-6D42-8AF2-021E43136C1E}"/>
              </a:ext>
            </a:extLst>
          </p:cNvPr>
          <p:cNvSpPr txBox="1"/>
          <p:nvPr/>
        </p:nvSpPr>
        <p:spPr>
          <a:xfrm>
            <a:off x="792480" y="1695212"/>
            <a:ext cx="27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RMBL Online Research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C6185-A2BD-5949-8F58-3EA147FC5D3B}"/>
              </a:ext>
            </a:extLst>
          </p:cNvPr>
          <p:cNvSpPr txBox="1"/>
          <p:nvPr/>
        </p:nvSpPr>
        <p:spPr>
          <a:xfrm>
            <a:off x="5968690" y="1628370"/>
            <a:ext cx="131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Desktop GIS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3C190-1F99-B442-B40C-CAFDE27E7D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70" y="2218944"/>
            <a:ext cx="3631363" cy="3700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F67D3E-0486-0440-ADFC-3DA9B605C493}"/>
              </a:ext>
            </a:extLst>
          </p:cNvPr>
          <p:cNvSpPr txBox="1"/>
          <p:nvPr/>
        </p:nvSpPr>
        <p:spPr>
          <a:xfrm>
            <a:off x="4386664" y="5992722"/>
            <a:ext cx="4307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RMBL Research sites URI: ﻿</a:t>
            </a:r>
            <a:r>
              <a:rPr lang="en-US" sz="1200" dirty="0">
                <a:hlinkClick r:id="rId3"/>
              </a:rPr>
              <a:t>https://services8.arcgis.com/jOS5YDdMN6EQxI1b/</a:t>
            </a:r>
            <a:r>
              <a:rPr lang="en-US" sz="1200" dirty="0" err="1">
                <a:hlinkClick r:id="rId3"/>
              </a:rPr>
              <a:t>arcgis</a:t>
            </a:r>
            <a:r>
              <a:rPr lang="en-US" sz="1200" dirty="0">
                <a:hlinkClick r:id="rId3"/>
              </a:rPr>
              <a:t>/rest/services/</a:t>
            </a:r>
            <a:r>
              <a:rPr lang="en-US" sz="1200" dirty="0" err="1">
                <a:hlinkClick r:id="rId3"/>
              </a:rPr>
              <a:t>RMBLResearchSites_Public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FeatureServer</a:t>
            </a:r>
            <a:r>
              <a:rPr lang="en-US" sz="1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1B671-CDB1-A542-BD53-5F879D16AB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472" y="2218944"/>
            <a:ext cx="4504631" cy="37006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11D81C-9D6E-B54F-B4CF-777DFA6AF419}"/>
              </a:ext>
            </a:extLst>
          </p:cNvPr>
          <p:cNvSpPr/>
          <p:nvPr/>
        </p:nvSpPr>
        <p:spPr>
          <a:xfrm>
            <a:off x="530970" y="6085054"/>
            <a:ext cx="3533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https://rmbl.maps.arcgis.com/apps/View/index.html?appid=f79d76dbeec144518cc46dddd3bf95ac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41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3C65-E02E-2348-99A5-D7937CDF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36" y="2915837"/>
            <a:ext cx="2535464" cy="834346"/>
          </a:xfrm>
        </p:spPr>
        <p:txBody>
          <a:bodyPr>
            <a:normAutofit fontScale="90000"/>
          </a:bodyPr>
          <a:lstStyle/>
          <a:p>
            <a:r>
              <a:rPr lang="en-US" dirty="0"/>
              <a:t>Webinar </a:t>
            </a:r>
            <a:br>
              <a:rPr lang="en-US" dirty="0"/>
            </a:br>
            <a:r>
              <a:rPr lang="en-US" dirty="0"/>
              <a:t>Schedule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21BA5-BD7D-2B48-B491-4FA1DCF58856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63BC8-50E6-124D-8E5F-04CAADEB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95352"/>
            <a:ext cx="3403600" cy="5709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9664B9-7C00-B242-840D-557A6DC1E6B8}"/>
              </a:ext>
            </a:extLst>
          </p:cNvPr>
          <p:cNvSpPr/>
          <p:nvPr/>
        </p:nvSpPr>
        <p:spPr>
          <a:xfrm>
            <a:off x="4572000" y="1870713"/>
            <a:ext cx="3541486" cy="81152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0046-1DE0-5042-8B66-AC4C0CF0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365127"/>
            <a:ext cx="8173974" cy="956230"/>
          </a:xfrm>
        </p:spPr>
        <p:txBody>
          <a:bodyPr/>
          <a:lstStyle/>
          <a:p>
            <a:r>
              <a:rPr lang="en-US" dirty="0"/>
              <a:t>Drawbacks of manual site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18239-7B72-3A4A-B6D8-CEAA184FF3B2}"/>
              </a:ext>
            </a:extLst>
          </p:cNvPr>
          <p:cNvSpPr txBox="1"/>
          <p:nvPr/>
        </p:nvSpPr>
        <p:spPr>
          <a:xfrm>
            <a:off x="1739782" y="1321357"/>
            <a:ext cx="566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brains are not set up to select representative samples.</a:t>
            </a:r>
          </a:p>
        </p:txBody>
      </p:sp>
      <p:pic>
        <p:nvPicPr>
          <p:cNvPr id="8194" name="Picture 2" descr="Star Trek II - The Wrath of Khan (1982) | CULT FACTION">
            <a:extLst>
              <a:ext uri="{FF2B5EF4-FFF2-40B4-BE49-F238E27FC236}">
                <a16:creationId xmlns:a16="http://schemas.microsoft.com/office/drawing/2014/main" id="{96997D46-6A9E-494A-BFE1-55C942AD2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282" y="1820180"/>
            <a:ext cx="6431661" cy="40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9D104-3434-7244-8518-BF7DE4E9F196}"/>
              </a:ext>
            </a:extLst>
          </p:cNvPr>
          <p:cNvSpPr/>
          <p:nvPr/>
        </p:nvSpPr>
        <p:spPr>
          <a:xfrm>
            <a:off x="4827840" y="5969459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…especially in 3+ dimensions.</a:t>
            </a:r>
          </a:p>
        </p:txBody>
      </p:sp>
    </p:spTree>
    <p:extLst>
      <p:ext uri="{BB962C8B-B14F-4D97-AF65-F5344CB8AC3E}">
        <p14:creationId xmlns:p14="http://schemas.microsoft.com/office/powerpoint/2010/main" val="216201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0046-1DE0-5042-8B66-AC4C0CF0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365127"/>
            <a:ext cx="8173974" cy="956230"/>
          </a:xfrm>
        </p:spPr>
        <p:txBody>
          <a:bodyPr/>
          <a:lstStyle/>
          <a:p>
            <a:r>
              <a:rPr lang="en-US" dirty="0"/>
              <a:t>Drawbacks of manual site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F2BB4-07A5-004F-822F-FCFF1409D198}"/>
              </a:ext>
            </a:extLst>
          </p:cNvPr>
          <p:cNvSpPr txBox="1"/>
          <p:nvPr/>
        </p:nvSpPr>
        <p:spPr>
          <a:xfrm>
            <a:off x="2940870" y="1975104"/>
            <a:ext cx="337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sampling frame is ambiguous.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7FFB03-28ED-9E45-ADBC-78BA483BB2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35" y="2670286"/>
            <a:ext cx="7454187" cy="33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C957-81CB-B247-9079-872F0A6A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(semi)automated Site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CAED-BB33-6F44-ADB2-C64FF7E27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473"/>
            <a:ext cx="7886700" cy="3282823"/>
          </a:xfrm>
        </p:spPr>
        <p:txBody>
          <a:bodyPr/>
          <a:lstStyle/>
          <a:p>
            <a:r>
              <a:rPr lang="en-US" dirty="0"/>
              <a:t>Simple random sampling.</a:t>
            </a:r>
          </a:p>
          <a:p>
            <a:r>
              <a:rPr lang="en-US" dirty="0"/>
              <a:t>Stratified random sampling.</a:t>
            </a:r>
          </a:p>
          <a:p>
            <a:r>
              <a:rPr lang="en-US" dirty="0"/>
              <a:t>Latin hypercube sampling.</a:t>
            </a:r>
          </a:p>
          <a:p>
            <a:endParaRPr lang="en-US" dirty="0"/>
          </a:p>
          <a:p>
            <a:r>
              <a:rPr lang="en-US" dirty="0"/>
              <a:t>Others: Geographic tessellations, faceted clusters.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FE697-E9CE-A94F-8C66-F353E3D41C2B}"/>
              </a:ext>
            </a:extLst>
          </p:cNvPr>
          <p:cNvSpPr/>
          <p:nvPr/>
        </p:nvSpPr>
        <p:spPr>
          <a:xfrm>
            <a:off x="628650" y="3148616"/>
            <a:ext cx="4272534" cy="560768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8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C957-81CB-B247-9079-872F0A6A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12570"/>
          </a:xfrm>
        </p:spPr>
        <p:txBody>
          <a:bodyPr/>
          <a:lstStyle/>
          <a:p>
            <a:r>
              <a:rPr lang="en-US" dirty="0"/>
              <a:t>Latin Hypercube Sampling</a:t>
            </a:r>
          </a:p>
        </p:txBody>
      </p:sp>
      <p:pic>
        <p:nvPicPr>
          <p:cNvPr id="11266" name="Picture 2" descr="Seismic Performance Uncertainty Estimation via IDA with Progressive  Accelerogram-Wise Latin Hypercube Sampling | Journal of Structural  Engineering | Vol 140, No 8">
            <a:extLst>
              <a:ext uri="{FF2B5EF4-FFF2-40B4-BE49-F238E27FC236}">
                <a16:creationId xmlns:a16="http://schemas.microsoft.com/office/drawing/2014/main" id="{A6303EEB-C484-6C4D-8FBC-60475942E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7071" y="2138221"/>
            <a:ext cx="3327793" cy="333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4ADE3A-392C-014B-AA3D-8C241DB1E3E3}"/>
              </a:ext>
            </a:extLst>
          </p:cNvPr>
          <p:cNvSpPr/>
          <p:nvPr/>
        </p:nvSpPr>
        <p:spPr>
          <a:xfrm>
            <a:off x="359664" y="5984939"/>
            <a:ext cx="50901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7EB1"/>
                </a:solidFill>
                <a:latin typeface="Open Sans"/>
                <a:hlinkClick r:id="rId3"/>
              </a:rPr>
              <a:t>Vamvatsikos et al. 2014 https://doi.org/10.1061/(ASCE)ST.1943-541X.0001030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1422D-B590-D443-8C4C-B40FF2D770F0}"/>
              </a:ext>
            </a:extLst>
          </p:cNvPr>
          <p:cNvSpPr txBox="1"/>
          <p:nvPr/>
        </p:nvSpPr>
        <p:spPr>
          <a:xfrm>
            <a:off x="6179575" y="3874009"/>
            <a:ext cx="623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Latin Square</a:t>
            </a:r>
          </a:p>
        </p:txBody>
      </p:sp>
      <p:pic>
        <p:nvPicPr>
          <p:cNvPr id="11268" name="Picture 4" descr="Latin hypercube sampling of 5 indepentent distributions - Stack Overflow">
            <a:extLst>
              <a:ext uri="{FF2B5EF4-FFF2-40B4-BE49-F238E27FC236}">
                <a16:creationId xmlns:a16="http://schemas.microsoft.com/office/drawing/2014/main" id="{FAA21CAD-47BA-B546-AEDE-DEDFF58C5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892001"/>
            <a:ext cx="3997547" cy="35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234F89-300C-CF46-8FA9-2FBDD70D70C3}"/>
              </a:ext>
            </a:extLst>
          </p:cNvPr>
          <p:cNvSpPr txBox="1"/>
          <p:nvPr/>
        </p:nvSpPr>
        <p:spPr>
          <a:xfrm>
            <a:off x="1882061" y="1696403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Latin Square, 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696F74-FAD8-2C41-B934-295EDB54B713}"/>
              </a:ext>
            </a:extLst>
          </p:cNvPr>
          <p:cNvSpPr txBox="1"/>
          <p:nvPr/>
        </p:nvSpPr>
        <p:spPr>
          <a:xfrm>
            <a:off x="5734470" y="1696403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Latin Cube, 3d</a:t>
            </a:r>
          </a:p>
        </p:txBody>
      </p:sp>
    </p:spTree>
    <p:extLst>
      <p:ext uri="{BB962C8B-B14F-4D97-AF65-F5344CB8AC3E}">
        <p14:creationId xmlns:p14="http://schemas.microsoft.com/office/powerpoint/2010/main" val="348504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C957-81CB-B247-9079-872F0A6A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12570"/>
          </a:xfrm>
        </p:spPr>
        <p:txBody>
          <a:bodyPr/>
          <a:lstStyle/>
          <a:p>
            <a:r>
              <a:rPr lang="en-US" dirty="0"/>
              <a:t>Latin Hypercube Sampling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6C1BA2-81F8-874C-B768-6BC4CD42A9F1}"/>
              </a:ext>
            </a:extLst>
          </p:cNvPr>
          <p:cNvGrpSpPr/>
          <p:nvPr/>
        </p:nvGrpSpPr>
        <p:grpSpPr>
          <a:xfrm>
            <a:off x="2535297" y="2148524"/>
            <a:ext cx="4073406" cy="3542409"/>
            <a:chOff x="5169408" y="3175366"/>
            <a:chExt cx="2889502" cy="2512835"/>
          </a:xfrm>
        </p:grpSpPr>
        <p:pic>
          <p:nvPicPr>
            <p:cNvPr id="10" name="Picture 9" descr="A green light&#10;&#10;Description automatically generated">
              <a:extLst>
                <a:ext uri="{FF2B5EF4-FFF2-40B4-BE49-F238E27FC236}">
                  <a16:creationId xmlns:a16="http://schemas.microsoft.com/office/drawing/2014/main" id="{C88DD55C-B0EA-024E-959D-8C732BD9F1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5270" y="3175366"/>
              <a:ext cx="2453640" cy="21455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1C9094-59C3-FF44-A293-1BEB1F0B190C}"/>
                </a:ext>
              </a:extLst>
            </p:cNvPr>
            <p:cNvSpPr txBox="1"/>
            <p:nvPr/>
          </p:nvSpPr>
          <p:spPr>
            <a:xfrm>
              <a:off x="6690064" y="531886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D1516-BE3D-A046-B5E5-B86C2E95901F}"/>
                </a:ext>
              </a:extLst>
            </p:cNvPr>
            <p:cNvSpPr txBox="1"/>
            <p:nvPr/>
          </p:nvSpPr>
          <p:spPr>
            <a:xfrm>
              <a:off x="5169408" y="3976353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017BC7A-4719-2A4A-AE42-6B5C693F5BA5}"/>
              </a:ext>
            </a:extLst>
          </p:cNvPr>
          <p:cNvSpPr txBox="1"/>
          <p:nvPr/>
        </p:nvSpPr>
        <p:spPr>
          <a:xfrm>
            <a:off x="2164216" y="5927647"/>
            <a:ext cx="538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Maximizes </a:t>
            </a:r>
            <a:r>
              <a:rPr lang="en-US" b="1" dirty="0"/>
              <a:t>coverage</a:t>
            </a:r>
            <a:r>
              <a:rPr lang="en-US" dirty="0"/>
              <a:t>, at the cost of representativeness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D6BCAB-8E5A-D149-8AF7-C8EEFB0B55B4}"/>
              </a:ext>
            </a:extLst>
          </p:cNvPr>
          <p:cNvCxnSpPr>
            <a:cxnSpLocks/>
          </p:cNvCxnSpPr>
          <p:nvPr/>
        </p:nvCxnSpPr>
        <p:spPr>
          <a:xfrm flipV="1">
            <a:off x="3523488" y="2424905"/>
            <a:ext cx="2670048" cy="2323991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56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0F38-37FB-684F-B447-0A7DCA75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720" y="3081792"/>
            <a:ext cx="7005865" cy="694416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Exploring sampling designs in R</a:t>
            </a:r>
          </a:p>
        </p:txBody>
      </p:sp>
    </p:spTree>
    <p:extLst>
      <p:ext uri="{BB962C8B-B14F-4D97-AF65-F5344CB8AC3E}">
        <p14:creationId xmlns:p14="http://schemas.microsoft.com/office/powerpoint/2010/main" val="409238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5201-D859-DC46-BB34-11F18FFE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6048CC-570E-2A40-B740-64DA221D9347}"/>
              </a:ext>
            </a:extLst>
          </p:cNvPr>
          <p:cNvSpPr txBox="1">
            <a:spLocks/>
          </p:cNvSpPr>
          <p:nvPr/>
        </p:nvSpPr>
        <p:spPr>
          <a:xfrm>
            <a:off x="3345756" y="2739619"/>
            <a:ext cx="3236343" cy="82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Contact 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6FDA6-5490-294F-9954-9C07D51BE9ED}"/>
              </a:ext>
            </a:extLst>
          </p:cNvPr>
          <p:cNvSpPr txBox="1"/>
          <p:nvPr/>
        </p:nvSpPr>
        <p:spPr>
          <a:xfrm>
            <a:off x="3372650" y="3564939"/>
            <a:ext cx="2709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Ian Breckheimer</a:t>
            </a:r>
          </a:p>
          <a:p>
            <a:pPr algn="ctr"/>
            <a:r>
              <a:rPr lang="en-US" dirty="0" err="1"/>
              <a:t>ikb@rmbl.org</a:t>
            </a:r>
            <a:endParaRPr lang="en-US" dirty="0"/>
          </a:p>
          <a:p>
            <a:pPr algn="ctr"/>
            <a:r>
              <a:rPr lang="en-US" dirty="0"/>
              <a:t>Twitter, </a:t>
            </a:r>
            <a:r>
              <a:rPr lang="en-US" dirty="0" err="1"/>
              <a:t>Github</a:t>
            </a:r>
            <a:r>
              <a:rPr lang="en-US" dirty="0"/>
              <a:t>: @</a:t>
            </a:r>
            <a:r>
              <a:rPr lang="en-US" dirty="0" err="1"/>
              <a:t>ibreckhe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7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2066795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use geospatial tools to design field studies?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442577" y="349981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design good field surveys?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3DACC-53FB-4754-8B8A-92B7D9FFBF4D}"/>
              </a:ext>
            </a:extLst>
          </p:cNvPr>
          <p:cNvSpPr txBox="1"/>
          <p:nvPr/>
        </p:nvSpPr>
        <p:spPr>
          <a:xfrm>
            <a:off x="2244250" y="5640711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QGIS and R to select research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442577" y="4445181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some useful basic design paradigms?</a:t>
            </a:r>
          </a:p>
        </p:txBody>
      </p:sp>
    </p:spTree>
    <p:extLst>
      <p:ext uri="{BB962C8B-B14F-4D97-AF65-F5344CB8AC3E}">
        <p14:creationId xmlns:p14="http://schemas.microsoft.com/office/powerpoint/2010/main" val="10216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53B4AF-1803-4810-9AE3-0A060524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3058"/>
            <a:ext cx="7886700" cy="687060"/>
          </a:xfrm>
        </p:spPr>
        <p:txBody>
          <a:bodyPr>
            <a:normAutofit fontScale="90000"/>
          </a:bodyPr>
          <a:lstStyle/>
          <a:p>
            <a:r>
              <a:rPr lang="en-US" dirty="0"/>
              <a:t>Good design is hard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D8325-CF19-624D-B30E-EA70454EC5C7}"/>
              </a:ext>
            </a:extLst>
          </p:cNvPr>
          <p:cNvSpPr txBox="1"/>
          <p:nvPr/>
        </p:nvSpPr>
        <p:spPr>
          <a:xfrm>
            <a:off x="1124933" y="2368665"/>
            <a:ext cx="328723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Scientific validity:</a:t>
            </a:r>
          </a:p>
          <a:p>
            <a:endParaRPr lang="en-US" sz="2000" b="1" dirty="0"/>
          </a:p>
          <a:p>
            <a:r>
              <a:rPr lang="en-US" dirty="0"/>
              <a:t>-Proper scope</a:t>
            </a:r>
          </a:p>
          <a:p>
            <a:endParaRPr lang="en-US" dirty="0"/>
          </a:p>
          <a:p>
            <a:r>
              <a:rPr lang="en-US" dirty="0"/>
              <a:t>-Appropriate data structure</a:t>
            </a:r>
          </a:p>
          <a:p>
            <a:endParaRPr lang="en-US" dirty="0"/>
          </a:p>
          <a:p>
            <a:r>
              <a:rPr lang="en-US" dirty="0"/>
              <a:t>-Adequate sample size</a:t>
            </a:r>
          </a:p>
          <a:p>
            <a:endParaRPr lang="en-US" dirty="0"/>
          </a:p>
          <a:p>
            <a:r>
              <a:rPr lang="en-US" dirty="0"/>
              <a:t>-Acceptable measurement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BECA7-B947-F643-B4A5-6CE39C47F00C}"/>
              </a:ext>
            </a:extLst>
          </p:cNvPr>
          <p:cNvSpPr txBox="1"/>
          <p:nvPr/>
        </p:nvSpPr>
        <p:spPr>
          <a:xfrm>
            <a:off x="5029200" y="2368665"/>
            <a:ext cx="263629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Logistical feasibility</a:t>
            </a:r>
          </a:p>
          <a:p>
            <a:endParaRPr lang="en-US" sz="2000" b="1" dirty="0"/>
          </a:p>
          <a:p>
            <a:r>
              <a:rPr lang="en-US" dirty="0"/>
              <a:t>-Adequate time and effort</a:t>
            </a:r>
          </a:p>
          <a:p>
            <a:endParaRPr lang="en-US" dirty="0"/>
          </a:p>
          <a:p>
            <a:r>
              <a:rPr lang="en-US" dirty="0"/>
              <a:t>-Safe and efficient access</a:t>
            </a:r>
          </a:p>
          <a:p>
            <a:endParaRPr lang="en-US" dirty="0"/>
          </a:p>
          <a:p>
            <a:r>
              <a:rPr lang="en-US" dirty="0"/>
              <a:t>-Good timing</a:t>
            </a:r>
          </a:p>
          <a:p>
            <a:endParaRPr lang="en-US" dirty="0"/>
          </a:p>
          <a:p>
            <a:r>
              <a:rPr lang="en-US" dirty="0"/>
              <a:t>-Few conflicting land uses</a:t>
            </a:r>
          </a:p>
        </p:txBody>
      </p:sp>
    </p:spTree>
    <p:extLst>
      <p:ext uri="{BB962C8B-B14F-4D97-AF65-F5344CB8AC3E}">
        <p14:creationId xmlns:p14="http://schemas.microsoft.com/office/powerpoint/2010/main" val="44660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1765-CD86-6948-B127-A3510098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62601-1314-7244-B2FB-C4C742112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The Hidden Meaning of 'Labyrinth'">
            <a:extLst>
              <a:ext uri="{FF2B5EF4-FFF2-40B4-BE49-F238E27FC236}">
                <a16:creationId xmlns:a16="http://schemas.microsoft.com/office/drawing/2014/main" id="{45682BA5-DE2F-3D49-BEB9-7602C78B3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760" y="0"/>
            <a:ext cx="12358624" cy="695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89D5-81A9-EA47-A67F-7E34D308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0089-635B-E749-AB1D-DED8B4BEA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abyrinth: the behind-the-scenes history | Movies | Empire">
            <a:extLst>
              <a:ext uri="{FF2B5EF4-FFF2-40B4-BE49-F238E27FC236}">
                <a16:creationId xmlns:a16="http://schemas.microsoft.com/office/drawing/2014/main" id="{73D3DDBF-B584-1C4C-A5E8-55B76A43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04673" y="-64357"/>
            <a:ext cx="12428497" cy="698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87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53B4AF-1803-4810-9AE3-0A060524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3058"/>
            <a:ext cx="7886700" cy="687060"/>
          </a:xfrm>
        </p:spPr>
        <p:txBody>
          <a:bodyPr>
            <a:normAutofit fontScale="90000"/>
          </a:bodyPr>
          <a:lstStyle/>
          <a:p>
            <a:r>
              <a:rPr lang="en-US" dirty="0"/>
              <a:t>Good design is hard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D8325-CF19-624D-B30E-EA70454EC5C7}"/>
              </a:ext>
            </a:extLst>
          </p:cNvPr>
          <p:cNvSpPr txBox="1"/>
          <p:nvPr/>
        </p:nvSpPr>
        <p:spPr>
          <a:xfrm>
            <a:off x="1284766" y="2368665"/>
            <a:ext cx="328723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Scientific validity:</a:t>
            </a:r>
          </a:p>
          <a:p>
            <a:endParaRPr lang="en-US" sz="2000" b="1" dirty="0"/>
          </a:p>
          <a:p>
            <a:r>
              <a:rPr lang="en-US" dirty="0"/>
              <a:t>-Proper scope</a:t>
            </a:r>
          </a:p>
          <a:p>
            <a:endParaRPr lang="en-US" dirty="0"/>
          </a:p>
          <a:p>
            <a:r>
              <a:rPr lang="en-US" dirty="0"/>
              <a:t>-Appropriate data structure</a:t>
            </a:r>
          </a:p>
          <a:p>
            <a:endParaRPr lang="en-US" dirty="0"/>
          </a:p>
          <a:p>
            <a:r>
              <a:rPr lang="en-US" dirty="0"/>
              <a:t>-Adequate sample size</a:t>
            </a:r>
          </a:p>
          <a:p>
            <a:endParaRPr lang="en-US" dirty="0"/>
          </a:p>
          <a:p>
            <a:r>
              <a:rPr lang="en-US" dirty="0"/>
              <a:t>-Acceptable measurement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BECA7-B947-F643-B4A5-6CE39C47F00C}"/>
              </a:ext>
            </a:extLst>
          </p:cNvPr>
          <p:cNvSpPr txBox="1"/>
          <p:nvPr/>
        </p:nvSpPr>
        <p:spPr>
          <a:xfrm>
            <a:off x="5382768" y="2368665"/>
            <a:ext cx="263629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Logistical feasibility</a:t>
            </a:r>
          </a:p>
          <a:p>
            <a:endParaRPr lang="en-US" sz="2000" b="1" dirty="0"/>
          </a:p>
          <a:p>
            <a:r>
              <a:rPr lang="en-US" dirty="0"/>
              <a:t>-Adequate time and effort</a:t>
            </a:r>
          </a:p>
          <a:p>
            <a:endParaRPr lang="en-US" dirty="0"/>
          </a:p>
          <a:p>
            <a:r>
              <a:rPr lang="en-US" dirty="0"/>
              <a:t>-Safe and efficient access</a:t>
            </a:r>
          </a:p>
          <a:p>
            <a:endParaRPr lang="en-US" dirty="0"/>
          </a:p>
          <a:p>
            <a:r>
              <a:rPr lang="en-US" dirty="0"/>
              <a:t>-Good timing</a:t>
            </a:r>
          </a:p>
          <a:p>
            <a:endParaRPr lang="en-US" dirty="0"/>
          </a:p>
          <a:p>
            <a:r>
              <a:rPr lang="en-US" dirty="0"/>
              <a:t>-Few conflicting land uses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A5B555-73BE-3E47-A4AD-9D824628903E}"/>
              </a:ext>
            </a:extLst>
          </p:cNvPr>
          <p:cNvSpPr/>
          <p:nvPr/>
        </p:nvSpPr>
        <p:spPr>
          <a:xfrm>
            <a:off x="1260383" y="2985319"/>
            <a:ext cx="1702274" cy="36748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B40F73-00FA-C749-84AA-F60A0F999DAD}"/>
              </a:ext>
            </a:extLst>
          </p:cNvPr>
          <p:cNvSpPr/>
          <p:nvPr/>
        </p:nvSpPr>
        <p:spPr>
          <a:xfrm>
            <a:off x="1260382" y="3550155"/>
            <a:ext cx="2787361" cy="36748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9784-9C8D-C749-931A-2BA6838F567A}"/>
              </a:ext>
            </a:extLst>
          </p:cNvPr>
          <p:cNvSpPr/>
          <p:nvPr/>
        </p:nvSpPr>
        <p:spPr>
          <a:xfrm>
            <a:off x="1284767" y="4099108"/>
            <a:ext cx="2360642" cy="36748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541251-AB2D-2D42-945A-6FABBA851B16}"/>
              </a:ext>
            </a:extLst>
          </p:cNvPr>
          <p:cNvSpPr/>
          <p:nvPr/>
        </p:nvSpPr>
        <p:spPr>
          <a:xfrm>
            <a:off x="5394960" y="3550155"/>
            <a:ext cx="2500850" cy="36748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AF4917-963F-E545-A851-CBB61B8D86A7}"/>
              </a:ext>
            </a:extLst>
          </p:cNvPr>
          <p:cNvSpPr/>
          <p:nvPr/>
        </p:nvSpPr>
        <p:spPr>
          <a:xfrm>
            <a:off x="5394960" y="4648061"/>
            <a:ext cx="2556382" cy="36748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3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53B4AF-1803-4810-9AE3-0A060524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5794"/>
            <a:ext cx="7886700" cy="68706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- a sticky issue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70516-D478-934F-964A-3E9A734183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8012" y="1336613"/>
            <a:ext cx="4887976" cy="49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73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EB73-1B1A-45B4-BC72-5F37D83824F5}"/>
              </a:ext>
            </a:extLst>
          </p:cNvPr>
          <p:cNvSpPr txBox="1"/>
          <p:nvPr/>
        </p:nvSpPr>
        <p:spPr>
          <a:xfrm>
            <a:off x="2354895" y="2066795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Why use geospatial tools to design field studies?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93BFE-2E0E-46A4-9B3F-E5E7BB4D27F6}"/>
              </a:ext>
            </a:extLst>
          </p:cNvPr>
          <p:cNvSpPr txBox="1"/>
          <p:nvPr/>
        </p:nvSpPr>
        <p:spPr>
          <a:xfrm>
            <a:off x="2442577" y="3499810"/>
            <a:ext cx="5411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foundational concepts do I need to know to design good field surveys?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3DACC-53FB-4754-8B8A-92B7D9FFBF4D}"/>
              </a:ext>
            </a:extLst>
          </p:cNvPr>
          <p:cNvSpPr txBox="1"/>
          <p:nvPr/>
        </p:nvSpPr>
        <p:spPr>
          <a:xfrm>
            <a:off x="2244250" y="5640711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How to use QGIS and R to select research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9F762-FE8F-4594-8BDE-8FB71FF1933B}"/>
              </a:ext>
            </a:extLst>
          </p:cNvPr>
          <p:cNvSpPr txBox="1"/>
          <p:nvPr/>
        </p:nvSpPr>
        <p:spPr>
          <a:xfrm>
            <a:off x="2442577" y="4445181"/>
            <a:ext cx="541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What are some useful basic design paradigms?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4C3DB9-6915-AD48-8978-AC9837DE16C0}"/>
              </a:ext>
            </a:extLst>
          </p:cNvPr>
          <p:cNvSpPr/>
          <p:nvPr/>
        </p:nvSpPr>
        <p:spPr>
          <a:xfrm>
            <a:off x="2489256" y="3499810"/>
            <a:ext cx="5317885" cy="721426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2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9922</TotalTime>
  <Words>745</Words>
  <Application>Microsoft Macintosh PowerPoint</Application>
  <PresentationFormat>On-screen Show (4:3)</PresentationFormat>
  <Paragraphs>167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Open Sans</vt:lpstr>
      <vt:lpstr>Roboto</vt:lpstr>
      <vt:lpstr>Office Theme</vt:lpstr>
      <vt:lpstr>PowerPoint Presentation</vt:lpstr>
      <vt:lpstr>Webinar  Schedule</vt:lpstr>
      <vt:lpstr>Outline</vt:lpstr>
      <vt:lpstr>Good design is hard</vt:lpstr>
      <vt:lpstr>PowerPoint Presentation</vt:lpstr>
      <vt:lpstr>PowerPoint Presentation</vt:lpstr>
      <vt:lpstr>Good design is hard</vt:lpstr>
      <vt:lpstr>Generalization - a sticky issue</vt:lpstr>
      <vt:lpstr>Outline</vt:lpstr>
      <vt:lpstr>4 Key Concepts for Study Design</vt:lpstr>
      <vt:lpstr>Study Area &amp; Sampling Frame</vt:lpstr>
      <vt:lpstr>Sample Size and Statistical Power</vt:lpstr>
      <vt:lpstr>Representativeness and Feature Coverage</vt:lpstr>
      <vt:lpstr>Measuring Representativeness</vt:lpstr>
      <vt:lpstr>Spatial Autocorrelation (smoothness)</vt:lpstr>
      <vt:lpstr>When is spatial autocorrelation a problem?</vt:lpstr>
      <vt:lpstr>Outline</vt:lpstr>
      <vt:lpstr>Manual vs semi-automated site selection</vt:lpstr>
      <vt:lpstr>Tools for manual site selection</vt:lpstr>
      <vt:lpstr>Drawbacks of manual site selection</vt:lpstr>
      <vt:lpstr>Drawbacks of manual site selection</vt:lpstr>
      <vt:lpstr>(semi)automated Site Selection</vt:lpstr>
      <vt:lpstr>Latin Hypercube Sampling</vt:lpstr>
      <vt:lpstr>Latin Hypercube Sampling</vt:lpstr>
      <vt:lpstr>Demo: Exploring sampling designs in R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Breckheimer</dc:creator>
  <cp:lastModifiedBy>Ian Breckheimer</cp:lastModifiedBy>
  <cp:revision>31</cp:revision>
  <dcterms:created xsi:type="dcterms:W3CDTF">2020-09-21T19:33:18Z</dcterms:created>
  <dcterms:modified xsi:type="dcterms:W3CDTF">2020-11-02T15:04:50Z</dcterms:modified>
</cp:coreProperties>
</file>